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strument Sans Medium" panose="020B0604020202020204" charset="0"/>
      <p:regular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06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sv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21.svg"/><Relationship Id="rId4" Type="http://schemas.openxmlformats.org/officeDocument/2006/relationships/image" Target="../media/image37.sv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Consumer Behavior &amp; Business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Driving Retention and Revenue through Data-Driven Analysis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213979"/>
            <a:ext cx="8147010" cy="3253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an in-depth analysis of anonymized e-commerce transaction data. Our goal is to understand complex customer behaviors, identify high-value segments, and provide actionable insights to support strategic decision-making in the e-commerce landscape. This forms a key part of a DBA Application as a Flagship Project.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107255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 Summary: What the Analysis Revealed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335649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328624"/>
            <a:ext cx="303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Concentrated Revenue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530906" y="2819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small, but highly engaged group of customers drives the majority of our business revenue.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2335649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2328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 Value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194000" y="281904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deliver significantly higher lifetime value, underscoring their importance over one-time purchasers.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368403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361378"/>
            <a:ext cx="3511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Engagement Matters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30906" y="4851797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earliest stages of the customer journey, particularly the second purchase, critically influence long-term retention outcomes.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4368403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4361378"/>
            <a:ext cx="3062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Product-Driven Loyalty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194000" y="485179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product categories act as powerful retention drivers, warranting targeted strategic focus.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61956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6722" y="814388"/>
            <a:ext cx="8850273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 Summary: What the Analysis Revealed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396722" y="1656517"/>
            <a:ext cx="1183695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uncovered critical findings that define the strategic path forward for customer retention and value maximization: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396722" y="2166461"/>
            <a:ext cx="5824895" cy="2126099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5" name="Shape 3"/>
          <p:cNvSpPr/>
          <p:nvPr/>
        </p:nvSpPr>
        <p:spPr>
          <a:xfrm>
            <a:off x="1583769" y="2353508"/>
            <a:ext cx="561380" cy="561380"/>
          </a:xfrm>
          <a:prstGeom prst="roundRect">
            <a:avLst>
              <a:gd name="adj" fmla="val 16286803"/>
            </a:avLst>
          </a:prstGeom>
          <a:solidFill>
            <a:srgbClr val="AFCBF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193" y="2507813"/>
            <a:ext cx="252532" cy="2525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83769" y="3101935"/>
            <a:ext cx="250352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Concentrated Revenue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583769" y="3506629"/>
            <a:ext cx="5450800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small, highly engaged group of customers drives the majority of our business revenue.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8664" y="2166461"/>
            <a:ext cx="5825014" cy="2126099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10" name="Shape 7"/>
          <p:cNvSpPr/>
          <p:nvPr/>
        </p:nvSpPr>
        <p:spPr>
          <a:xfrm>
            <a:off x="7595711" y="2353508"/>
            <a:ext cx="561380" cy="561380"/>
          </a:xfrm>
          <a:prstGeom prst="roundRect">
            <a:avLst>
              <a:gd name="adj" fmla="val 16286803"/>
            </a:avLst>
          </a:prstGeom>
          <a:solidFill>
            <a:srgbClr val="AFCBF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0135" y="2507813"/>
            <a:ext cx="252532" cy="25253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5711" y="3101935"/>
            <a:ext cx="23392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 Value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95711" y="3506629"/>
            <a:ext cx="54509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deliver significantly higher lifetime value, underscoring their importance over one-time purchasers.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1396722" y="4479608"/>
            <a:ext cx="5824895" cy="2126099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15" name="Shape 11"/>
          <p:cNvSpPr/>
          <p:nvPr/>
        </p:nvSpPr>
        <p:spPr>
          <a:xfrm>
            <a:off x="1583769" y="4666655"/>
            <a:ext cx="561380" cy="561380"/>
          </a:xfrm>
          <a:prstGeom prst="roundRect">
            <a:avLst>
              <a:gd name="adj" fmla="val 16286803"/>
            </a:avLst>
          </a:prstGeom>
          <a:solidFill>
            <a:srgbClr val="AFCBF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8193" y="4820960"/>
            <a:ext cx="252532" cy="25253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83769" y="5415082"/>
            <a:ext cx="289774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Engagement Matters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1583769" y="5819775"/>
            <a:ext cx="5450800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earliest stages of the customer journey critically influence long-term retention outcomes.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408664" y="4479608"/>
            <a:ext cx="5825014" cy="2126099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20" name="Shape 15"/>
          <p:cNvSpPr/>
          <p:nvPr/>
        </p:nvSpPr>
        <p:spPr>
          <a:xfrm>
            <a:off x="7595711" y="4666655"/>
            <a:ext cx="561380" cy="561380"/>
          </a:xfrm>
          <a:prstGeom prst="roundRect">
            <a:avLst>
              <a:gd name="adj" fmla="val 16286803"/>
            </a:avLst>
          </a:prstGeom>
          <a:solidFill>
            <a:srgbClr val="AFCBF8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0135" y="4820960"/>
            <a:ext cx="252532" cy="25253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5711" y="5415082"/>
            <a:ext cx="252734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Product-Driven Loyalty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595711" y="5819775"/>
            <a:ext cx="54509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product categories act as powerful retention drivers, warranting targeted strategic focus.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1396722" y="6816209"/>
            <a:ext cx="1183695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actionable insights highlight precisely where management attention and resources should be concentrated to maximize retention and revenue.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0154"/>
            <a:ext cx="60203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507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our analysis, we propose the following actionable strategies to enhance customer retention and drive sustainable growth: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60" y="331672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309580"/>
            <a:ext cx="3902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Segment-Based Engagement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loyalty initiatives and personalized experiences on our high-value and frequent customer segments.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323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955" y="3316724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94000" y="3309580"/>
            <a:ext cx="3951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Retention-Focused Marketing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194000" y="379999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Reallocate marketing spend from broad customer acquisition to targeted campaigns designed to retain existing customers.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342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60" y="5427345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530906" y="5420201"/>
            <a:ext cx="4214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Product-Led Retention Strategy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530906" y="591062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actively promote product categories that have proven to be 'loyalty magnets' and encourage repeat purchases.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56884" y="5342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1955" y="5427345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194000" y="5420201"/>
            <a:ext cx="3777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Engagement Programs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8194000" y="5910620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initiatives to encourage customers to make a second purchase shortly after their initial transaction, a key predictor of long-term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0419" y="509945"/>
            <a:ext cx="8350329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Estimated Business Impact: Expected Outcomes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450419" y="1344335"/>
            <a:ext cx="117294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implemented effectively, these strategies can lead to: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450419" y="1849636"/>
            <a:ext cx="5772031" cy="2106692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5" name="Shape 3"/>
          <p:cNvSpPr/>
          <p:nvPr/>
        </p:nvSpPr>
        <p:spPr>
          <a:xfrm>
            <a:off x="1635800" y="2035016"/>
            <a:ext cx="556260" cy="556260"/>
          </a:xfrm>
          <a:prstGeom prst="roundRect">
            <a:avLst>
              <a:gd name="adj" fmla="val 16436712"/>
            </a:avLst>
          </a:prstGeom>
          <a:solidFill>
            <a:srgbClr val="AFCBF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8795" y="2188012"/>
            <a:ext cx="250269" cy="2502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35800" y="2776657"/>
            <a:ext cx="325814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Customer Retention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635800" y="3177540"/>
            <a:ext cx="540127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Strengthening customer loyalty and reducing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rates.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07831" y="1849636"/>
            <a:ext cx="5772031" cy="2106692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10" name="Shape 7"/>
          <p:cNvSpPr/>
          <p:nvPr/>
        </p:nvSpPr>
        <p:spPr>
          <a:xfrm>
            <a:off x="7593211" y="2035016"/>
            <a:ext cx="556260" cy="556260"/>
          </a:xfrm>
          <a:prstGeom prst="roundRect">
            <a:avLst>
              <a:gd name="adj" fmla="val 16436712"/>
            </a:avLst>
          </a:prstGeom>
          <a:solidFill>
            <a:srgbClr val="AFCBF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6206" y="2188012"/>
            <a:ext cx="250269" cy="25026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3211" y="2776657"/>
            <a:ext cx="425398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Customer Lifetime Value (CLTV)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593211" y="3177540"/>
            <a:ext cx="540127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Maximizing the long-term revenue generated from each customer.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1450419" y="4141708"/>
            <a:ext cx="5772031" cy="2106692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15" name="Shape 11"/>
          <p:cNvSpPr/>
          <p:nvPr/>
        </p:nvSpPr>
        <p:spPr>
          <a:xfrm>
            <a:off x="1635800" y="4327088"/>
            <a:ext cx="556260" cy="556260"/>
          </a:xfrm>
          <a:prstGeom prst="roundRect">
            <a:avLst>
              <a:gd name="adj" fmla="val 16436712"/>
            </a:avLst>
          </a:prstGeom>
          <a:solidFill>
            <a:srgbClr val="AFCBF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795" y="4480084"/>
            <a:ext cx="250269" cy="25026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35800" y="5068729"/>
            <a:ext cx="377928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Predictable Revenue Streams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1635800" y="5469612"/>
            <a:ext cx="540127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more stable and forecastable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financial foundation.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7407831" y="4141708"/>
            <a:ext cx="5772031" cy="2106692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</p:sp>
      <p:sp>
        <p:nvSpPr>
          <p:cNvPr id="20" name="Shape 15"/>
          <p:cNvSpPr/>
          <p:nvPr/>
        </p:nvSpPr>
        <p:spPr>
          <a:xfrm>
            <a:off x="7593211" y="4327088"/>
            <a:ext cx="556260" cy="556260"/>
          </a:xfrm>
          <a:prstGeom prst="roundRect">
            <a:avLst>
              <a:gd name="adj" fmla="val 16436712"/>
            </a:avLst>
          </a:prstGeom>
          <a:solidFill>
            <a:srgbClr val="AFCBF8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6206" y="4480084"/>
            <a:ext cx="250269" cy="25026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3211" y="5068729"/>
            <a:ext cx="419671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Better Return on Marketing Investment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593211" y="5469612"/>
            <a:ext cx="540127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marketing spend for greater efficiency and impact.</a:t>
            </a:r>
            <a:endParaRPr lang="en-US" dirty="0"/>
          </a:p>
        </p:txBody>
      </p:sp>
      <p:sp>
        <p:nvSpPr>
          <p:cNvPr id="24" name="Shape 18"/>
          <p:cNvSpPr/>
          <p:nvPr/>
        </p:nvSpPr>
        <p:spPr>
          <a:xfrm>
            <a:off x="1450419" y="6456998"/>
            <a:ext cx="11729442" cy="1262896"/>
          </a:xfrm>
          <a:prstGeom prst="roundRect">
            <a:avLst>
              <a:gd name="adj" fmla="val 2203"/>
            </a:avLst>
          </a:prstGeom>
          <a:solidFill>
            <a:srgbClr val="AFCBF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5800" y="6714530"/>
            <a:ext cx="289679" cy="23169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110859" y="6688693"/>
            <a:ext cx="30416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Long-Term Value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1595259" y="7154824"/>
            <a:ext cx="1088362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small improvements in retention can generate significant long-term value, compounding over time.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513"/>
            <a:ext cx="56326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Learnings &amp; Reflection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591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effectively demonstrated: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332321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95B1DE"/>
          </a:solidFill>
          <a:ln/>
        </p:spPr>
      </p:sp>
      <p:sp>
        <p:nvSpPr>
          <p:cNvPr id="5" name="Shape 3"/>
          <p:cNvSpPr/>
          <p:nvPr/>
        </p:nvSpPr>
        <p:spPr>
          <a:xfrm>
            <a:off x="2857857" y="333232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95B1DE"/>
          </a:solidFill>
          <a:ln/>
        </p:spPr>
      </p:sp>
      <p:sp>
        <p:nvSpPr>
          <p:cNvPr id="6" name="Shape 4"/>
          <p:cNvSpPr/>
          <p:nvPr/>
        </p:nvSpPr>
        <p:spPr>
          <a:xfrm>
            <a:off x="2617946" y="3077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AFCBF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3016" y="3162181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4239578"/>
            <a:ext cx="37049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Problem-Solving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084326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complex challenges with a methodical, data-driven approach.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960" y="333232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95B1DE"/>
          </a:solidFill>
          <a:ln/>
        </p:spPr>
      </p:sp>
      <p:sp>
        <p:nvSpPr>
          <p:cNvPr id="11" name="Shape 8"/>
          <p:cNvSpPr/>
          <p:nvPr/>
        </p:nvSpPr>
        <p:spPr>
          <a:xfrm>
            <a:off x="7060049" y="3077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AFCBF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119" y="3162181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897523" y="4239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Executive Insights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62707" y="4729996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raw data into clear, actionable recommendations for leadership.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1742063" y="333232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95B1DE"/>
          </a:solidFill>
          <a:ln/>
        </p:spPr>
      </p:sp>
      <p:sp>
        <p:nvSpPr>
          <p:cNvPr id="16" name="Shape 12"/>
          <p:cNvSpPr/>
          <p:nvPr/>
        </p:nvSpPr>
        <p:spPr>
          <a:xfrm>
            <a:off x="11502152" y="3077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AFCBF8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7222" y="3162181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04809" y="4239578"/>
            <a:ext cx="37049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Business-Focused Analytics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904809" y="5084326"/>
            <a:ext cx="3704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Delivering analytical support directly aligned with strategic decision-making.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428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capabilities are fundamental in real consulting and business leadership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Takeaway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670" y="32317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behavior data, when analyzed through a business lens, can directly inform strategic decisions around retention, revenue growth, and customer value optimization.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28874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462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328874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5462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328874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738" y="5462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4244"/>
            <a:ext cx="108801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Business Challenge: Retention Over Acquisition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813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competitive e-commerce environment, sustainable growth increasingly hinges on customer retention rather than solely on new customer acquisition.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623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 often lacks clarity on which customers generate the most long-term value.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04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There's insufficient understanding of how purchasing behavior varies across different customer groups.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46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drivers behind repeat purchases and sustained engagement remain unclear.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647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gap means critical decisions are often made without a comprehensive view of customer behavior and where true value is concentrated.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410"/>
            <a:ext cx="98670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Objectives: What We Aimed to Achieve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621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31695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FCBF8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8220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FCBF8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199215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29151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Customer Segments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51084" y="32195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pinpoint distinct customer groups based on their unique purchasing patterns.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28548" y="2162175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131695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FCBF8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18220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FCBF8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199215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2729151"/>
            <a:ext cx="4073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Compare Engagement &amp; Value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85842" y="321956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assess the engagement levels and monetary value contributed by each identified segment.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93790" y="4769644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739164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FCBF8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4294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FCBF8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5996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336619"/>
            <a:ext cx="48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 Repeat Purchase Drivers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1051084" y="582703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uncover the behavioral factors that encourage customers to make recurring purchases.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7428548" y="4769644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4739164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FCBF8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4294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FCBF8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5996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336619"/>
            <a:ext cx="3985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Recommendations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7685842" y="582703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translate complex analytical insights into clear, strategic business recommendations.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93790" y="70652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1197" y="738188"/>
            <a:ext cx="7850743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Overview: The Foundation of Our Analysis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066667" y="1399817"/>
            <a:ext cx="680746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was built upon a robust dataset of anonymized e-commerce transaction data. This rich source provided the granular detail necessary for a deep dive into customer behavior.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1707474" y="2814783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961197" y="2724890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ID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1707474" y="3417715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7" name="Text 5"/>
          <p:cNvSpPr/>
          <p:nvPr/>
        </p:nvSpPr>
        <p:spPr>
          <a:xfrm>
            <a:off x="1961197" y="3327823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/ Invoice ID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1707474" y="4020648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9" name="Text 7"/>
          <p:cNvSpPr/>
          <p:nvPr/>
        </p:nvSpPr>
        <p:spPr>
          <a:xfrm>
            <a:off x="1961197" y="3930755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Date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1707474" y="4623580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11" name="Text 9"/>
          <p:cNvSpPr/>
          <p:nvPr/>
        </p:nvSpPr>
        <p:spPr>
          <a:xfrm>
            <a:off x="1961197" y="4533688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Category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1707474" y="5226513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13" name="Text 11"/>
          <p:cNvSpPr/>
          <p:nvPr/>
        </p:nvSpPr>
        <p:spPr>
          <a:xfrm>
            <a:off x="1961197" y="5136620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Quantity &amp; Price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1707474" y="5829445"/>
            <a:ext cx="84534" cy="84534"/>
          </a:xfrm>
          <a:prstGeom prst="roundRect">
            <a:avLst>
              <a:gd name="adj" fmla="val 540847"/>
            </a:avLst>
          </a:prstGeom>
          <a:solidFill>
            <a:srgbClr val="FDC4C4"/>
          </a:solidFill>
          <a:ln/>
        </p:spPr>
      </p:sp>
      <p:sp>
        <p:nvSpPr>
          <p:cNvPr id="15" name="Text 13"/>
          <p:cNvSpPr/>
          <p:nvPr/>
        </p:nvSpPr>
        <p:spPr>
          <a:xfrm>
            <a:off x="1961197" y="5739553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Country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1479352" y="6284740"/>
            <a:ext cx="5703570" cy="1260872"/>
          </a:xfrm>
          <a:prstGeom prst="roundRect">
            <a:avLst>
              <a:gd name="adj" fmla="val 2014"/>
            </a:avLst>
          </a:prstGeom>
          <a:solidFill>
            <a:srgbClr val="AFCBF8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85" y="6301502"/>
            <a:ext cx="211574" cy="16918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2045731" y="6487452"/>
            <a:ext cx="4984432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data structure was ideal for enabling customer-level behavioral analysis, directly supporting retention, segmentation, and value assessment.</a:t>
            </a:r>
            <a:endParaRPr lang="en-US" sz="13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96" y="1605677"/>
            <a:ext cx="4591407" cy="4591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7034" y="545902"/>
            <a:ext cx="9946481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Business Metrics: Baseline Performance Snapshot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037034" y="1439108"/>
            <a:ext cx="125563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diving into behavioral patterns, we established a clear baseline by examining several key performance indicators (KPIs) to provide essential business context.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037034" y="2396609"/>
            <a:ext cx="29529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1.2M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272778" y="3299698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Customers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37034" y="3728918"/>
            <a:ext cx="29529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full customer base over the analysis period.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38149" y="2396609"/>
            <a:ext cx="29529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3.5M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4473893" y="3299698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Orders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238149" y="3728918"/>
            <a:ext cx="29529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number of transactions processed.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39263" y="2396609"/>
            <a:ext cx="29529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$150M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7675007" y="3299698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439263" y="3728918"/>
            <a:ext cx="29529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sales generated from all orders.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640377" y="2396609"/>
            <a:ext cx="29529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$42.85</a:t>
            </a:r>
            <a:endParaRPr lang="en-US" sz="5150" dirty="0"/>
          </a:p>
        </p:txBody>
      </p:sp>
      <p:sp>
        <p:nvSpPr>
          <p:cNvPr id="14" name="Text 12"/>
          <p:cNvSpPr/>
          <p:nvPr/>
        </p:nvSpPr>
        <p:spPr>
          <a:xfrm>
            <a:off x="10876121" y="3299698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Order Value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640377" y="3728918"/>
            <a:ext cx="29529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typical value of a single customer order.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838706" y="4860131"/>
            <a:ext cx="29529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2.9</a:t>
            </a:r>
            <a:endParaRPr lang="en-US" sz="5150" dirty="0"/>
          </a:p>
        </p:txBody>
      </p:sp>
      <p:sp>
        <p:nvSpPr>
          <p:cNvPr id="17" name="Text 15"/>
          <p:cNvSpPr/>
          <p:nvPr/>
        </p:nvSpPr>
        <p:spPr>
          <a:xfrm>
            <a:off x="6074450" y="5763220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Orders per Customer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5838706" y="6192441"/>
            <a:ext cx="29529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number of orders placed by each customer.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37034" y="7050762"/>
            <a:ext cx="125563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metrics provide a foundational understanding of our operational scale and financial performance before deeper dives into individual customer behaviors.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7581" y="725210"/>
            <a:ext cx="10465713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Behavior Overview: How Customers Actually Behave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81" y="1651635"/>
            <a:ext cx="5496997" cy="54969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3205" y="1629013"/>
            <a:ext cx="368462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Frequency Analysis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3205" y="2099013"/>
            <a:ext cx="6240528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portion of our customer base consists of one-time buyers.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43205" y="2790111"/>
            <a:ext cx="6240528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buyers, while a smaller group in terms of count, are highly engaged.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43205" y="3549015"/>
            <a:ext cx="276558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Contribution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35824" y="4052531"/>
            <a:ext cx="6240528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Crucially, these frequent buyers contribute a disproportionately high share of the total revenue.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543205" y="4710113"/>
            <a:ext cx="6240528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indicates a classic "Pareto principle" at play in our customer base.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543205" y="5491639"/>
            <a:ext cx="5496997" cy="1809274"/>
          </a:xfrm>
          <a:prstGeom prst="roundRect">
            <a:avLst>
              <a:gd name="adj" fmla="val 1499"/>
            </a:avLst>
          </a:prstGeom>
          <a:solidFill>
            <a:srgbClr val="AFCBF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942" y="5740718"/>
            <a:ext cx="282416" cy="2259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87095" y="5717500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006358" y="6180653"/>
            <a:ext cx="4672370" cy="86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small, dedicated segment of customers drives a majority of the business's overall value. This concentration is vital for strategic focus.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3569" y="555069"/>
            <a:ext cx="8850511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Segmentation: Grouping by Behavior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933569" y="1463040"/>
            <a:ext cx="1276326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tailor our strategies, we segmented customers based on three critical behavioral dimensions: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33569" y="2012871"/>
            <a:ext cx="4119920" cy="1485424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5" name="Text 3"/>
          <p:cNvSpPr/>
          <p:nvPr/>
        </p:nvSpPr>
        <p:spPr>
          <a:xfrm>
            <a:off x="1135261" y="221456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Frequency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35261" y="2650808"/>
            <a:ext cx="371653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often a customer places orders.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55181" y="2012871"/>
            <a:ext cx="4119920" cy="1485424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5456873" y="221456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Spending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56873" y="2650808"/>
            <a:ext cx="371653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cumulative monetary value of their purchases.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576792" y="2012871"/>
            <a:ext cx="4120039" cy="1485424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9778484" y="221456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Recency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778484" y="2650808"/>
            <a:ext cx="371665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recently a customer made their last purchase.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33569" y="3725227"/>
            <a:ext cx="1276326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segmentation revealed four key customer archetypes: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33569" y="4275058"/>
            <a:ext cx="6280785" cy="605314"/>
          </a:xfrm>
          <a:prstGeom prst="roundRect">
            <a:avLst>
              <a:gd name="adj" fmla="val 480047"/>
            </a:avLst>
          </a:prstGeom>
          <a:solidFill>
            <a:srgbClr val="434348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633" y="4426268"/>
            <a:ext cx="302657" cy="30265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35261" y="5082064"/>
            <a:ext cx="3369350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Value – High Frequency</a:t>
            </a:r>
            <a:endParaRPr lang="en-US" sz="1950" dirty="0"/>
          </a:p>
        </p:txBody>
      </p:sp>
      <p:sp>
        <p:nvSpPr>
          <p:cNvPr id="17" name="Shape 14"/>
          <p:cNvSpPr/>
          <p:nvPr/>
        </p:nvSpPr>
        <p:spPr>
          <a:xfrm>
            <a:off x="7416046" y="4275058"/>
            <a:ext cx="6280785" cy="605314"/>
          </a:xfrm>
          <a:prstGeom prst="roundRect">
            <a:avLst>
              <a:gd name="adj" fmla="val 480047"/>
            </a:avLst>
          </a:prstGeom>
          <a:solidFill>
            <a:srgbClr val="434348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5110" y="4426268"/>
            <a:ext cx="302657" cy="302657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617738" y="5082064"/>
            <a:ext cx="329648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Value – Low Frequency</a:t>
            </a:r>
            <a:endParaRPr lang="en-US" sz="1950" dirty="0"/>
          </a:p>
        </p:txBody>
      </p:sp>
      <p:sp>
        <p:nvSpPr>
          <p:cNvPr id="20" name="Shape 16"/>
          <p:cNvSpPr/>
          <p:nvPr/>
        </p:nvSpPr>
        <p:spPr>
          <a:xfrm>
            <a:off x="933569" y="5800725"/>
            <a:ext cx="6280785" cy="605314"/>
          </a:xfrm>
          <a:prstGeom prst="roundRect">
            <a:avLst>
              <a:gd name="adj" fmla="val 480047"/>
            </a:avLst>
          </a:prstGeom>
          <a:solidFill>
            <a:srgbClr val="434348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2633" y="5951934"/>
            <a:ext cx="302657" cy="30265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135261" y="6607731"/>
            <a:ext cx="329648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Value – High Frequency</a:t>
            </a:r>
            <a:endParaRPr lang="en-US" sz="1950" dirty="0"/>
          </a:p>
        </p:txBody>
      </p:sp>
      <p:sp>
        <p:nvSpPr>
          <p:cNvPr id="23" name="Shape 18"/>
          <p:cNvSpPr/>
          <p:nvPr/>
        </p:nvSpPr>
        <p:spPr>
          <a:xfrm>
            <a:off x="7416046" y="5800725"/>
            <a:ext cx="6280785" cy="605314"/>
          </a:xfrm>
          <a:prstGeom prst="roundRect">
            <a:avLst>
              <a:gd name="adj" fmla="val 480047"/>
            </a:avLst>
          </a:prstGeom>
          <a:solidFill>
            <a:srgbClr val="434348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5110" y="5951934"/>
            <a:ext cx="302657" cy="30265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17738" y="6607731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One-Time Buyers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933569" y="7351633"/>
            <a:ext cx="1276326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these distinct segments is paramount, as each requires a different, tailored engagement strategy.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846534"/>
            <a:ext cx="7663339" cy="1057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Retention &amp; Repeat Purchase Behavior: Driving Long-Term Engagement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40331" y="2221587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uncovered crucial observations regarding customer retention and the dynamics of repeat purchases: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0331" y="3136463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customers consistently demonstrate a significantly higher Lifetime Value (LTV) compared to one-time purchasers.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0331" y="3887391"/>
            <a:ext cx="7663339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timing and occurrence of early repeat purchases show a strong correlation with long-term retention. Customers who make a second purchase soon after their first are far more likely to stay.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0331" y="4976813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Conversely, extended periods of inactivity drastically increase the risk of customer churn.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57632" y="6129576"/>
            <a:ext cx="734603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second purchase represents a critical milestone in the customer journey, often serving as a strong predictor of long-term retention and loyalty.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0331" y="5891689"/>
            <a:ext cx="22860" cy="1491258"/>
          </a:xfrm>
          <a:prstGeom prst="rect">
            <a:avLst/>
          </a:prstGeom>
          <a:solidFill>
            <a:srgbClr val="FDC4C4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0143" y="536853"/>
            <a:ext cx="10305574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&amp; Category Insights: Products That Drive Loyalty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43" y="1537335"/>
            <a:ext cx="5936933" cy="59369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0945" y="1370872"/>
            <a:ext cx="593693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Delving deeper into product data revealed nuances beyond just revenue: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53324" y="2178896"/>
            <a:ext cx="6145743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all high-revenue product categories are equally effective in driving customer retention. Some categories, despite high sales, contribute less to repeat business.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60945" y="3524402"/>
            <a:ext cx="6138122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Conversely, certain product categories are strongly associated with a higher propensity for repeat purchases, acting as 'loyalty magnets.'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60945" y="4553254"/>
            <a:ext cx="6138122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Loyal, high-value customers tend to concentrate their spending within a narrower range of categories, indicating specialized interests or needs being met.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53324" y="5976501"/>
            <a:ext cx="6307455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Implication:</a:t>
            </a: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Retention strategies should be product-led, focusing on identifying and promoting categories that inherently foster loyalty, rather than solely chasing volume across all products.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1333</Words>
  <Application>Microsoft Office PowerPoint</Application>
  <PresentationFormat>Custom</PresentationFormat>
  <Paragraphs>157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Inter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 Tarun</cp:lastModifiedBy>
  <cp:revision>3</cp:revision>
  <dcterms:created xsi:type="dcterms:W3CDTF">2026-01-09T19:22:25Z</dcterms:created>
  <dcterms:modified xsi:type="dcterms:W3CDTF">2026-01-09T19:49:09Z</dcterms:modified>
</cp:coreProperties>
</file>